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73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2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8" d="100"/>
          <a:sy n="118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22C9A-B02C-6B4B-9B0B-9358342A6F79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D81A-8421-3543-AB6A-EE51ADB06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D81A-8421-3543-AB6A-EE51ADB06B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B2D-69B4-6642-907A-E818AB129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B2D-69B4-6642-907A-E818AB129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B2D-69B4-6642-907A-E818AB129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B2D-69B4-6642-907A-E818AB129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B2D-69B4-6642-907A-E818AB129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B2D-69B4-6642-907A-E818AB129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B2D-69B4-6642-907A-E818AB129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B2D-69B4-6642-907A-E818AB129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FD4B2D-69B4-6642-907A-E818AB129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48A801-CBF9-BD40-9213-B242620EFD1F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FD4B2D-69B4-6642-907A-E818AB1298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 108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5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Looking at Mathematics</a:t>
            </a:r>
          </a:p>
          <a:p>
            <a:endParaRPr lang="en-US" sz="4108" b="1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158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Presenter:   Antoinette Ulrich, AIS Math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838201"/>
            <a:ext cx="2683373" cy="2387412"/>
          </a:xfrm>
          <a:prstGeom prst="rect">
            <a:avLst/>
          </a:prstGeom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latin typeface="+mn-lt"/>
              </a:rPr>
              <a:t>MATHEMATICS AT HOME</a:t>
            </a:r>
            <a:endParaRPr lang="en-US" sz="5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645400" cy="4495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800" dirty="0" smtClean="0"/>
              <a:t>A Mathematical Environment </a:t>
            </a:r>
            <a:r>
              <a:rPr lang="en-US" sz="1900" dirty="0" smtClean="0"/>
              <a:t>(continued)</a:t>
            </a:r>
          </a:p>
          <a:p>
            <a:pPr algn="ctr">
              <a:buFontTx/>
              <a:buChar char="•"/>
            </a:pPr>
            <a:r>
              <a:rPr lang="en-US" sz="2300" dirty="0" smtClean="0"/>
              <a:t>Try Not To Tell Children How To Solve The Problem</a:t>
            </a:r>
          </a:p>
          <a:p>
            <a:pPr algn="ctr">
              <a:buFontTx/>
              <a:buChar char="•"/>
            </a:pPr>
            <a:endParaRPr lang="en-US" sz="2300" dirty="0" smtClean="0"/>
          </a:p>
          <a:p>
            <a:pPr algn="ctr">
              <a:buFontTx/>
              <a:buChar char="•"/>
            </a:pPr>
            <a:r>
              <a:rPr lang="en-US" sz="2300" dirty="0" smtClean="0"/>
              <a:t>Practice Estimation With Your Child Whenever Possible</a:t>
            </a:r>
          </a:p>
          <a:p>
            <a:pPr algn="ctr">
              <a:buFontTx/>
              <a:buChar char="•"/>
            </a:pPr>
            <a:endParaRPr lang="en-US" sz="2300" dirty="0" smtClean="0"/>
          </a:p>
          <a:p>
            <a:pPr algn="ctr">
              <a:buFontTx/>
              <a:buChar char="•"/>
            </a:pPr>
            <a:r>
              <a:rPr lang="en-US" sz="2300" dirty="0" smtClean="0"/>
              <a:t>Don’t Expect That All Homework Will Be Easy</a:t>
            </a:r>
          </a:p>
          <a:p>
            <a:pPr algn="ctr">
              <a:buFontTx/>
              <a:buChar char="•"/>
            </a:pPr>
            <a:endParaRPr lang="en-US" sz="1900" dirty="0" smtClean="0"/>
          </a:p>
          <a:p>
            <a:pPr algn="ctr">
              <a:buFontTx/>
              <a:buChar char="•"/>
            </a:pPr>
            <a:r>
              <a:rPr lang="en-US" sz="2200" dirty="0" smtClean="0"/>
              <a:t>Try Not To Drill Your Child on Math Content</a:t>
            </a:r>
          </a:p>
          <a:p>
            <a:pPr algn="ctr">
              <a:buFontTx/>
              <a:buChar char="•"/>
            </a:pPr>
            <a:endParaRPr lang="en-US" sz="2200" dirty="0" smtClean="0"/>
          </a:p>
          <a:p>
            <a:pPr algn="ctr">
              <a:buFontTx/>
              <a:buChar char="•"/>
            </a:pPr>
            <a:r>
              <a:rPr lang="en-US" sz="2200" dirty="0" smtClean="0"/>
              <a:t>Above All, </a:t>
            </a:r>
            <a:r>
              <a:rPr lang="en-US" sz="2200" b="1" i="1" dirty="0" smtClean="0"/>
              <a:t>Enjoy Mathematics</a:t>
            </a:r>
            <a:r>
              <a:rPr lang="en-US" sz="2200" dirty="0" smtClean="0"/>
              <a:t>!</a:t>
            </a:r>
          </a:p>
          <a:p>
            <a:pPr algn="ctr">
              <a:buNone/>
            </a:pPr>
            <a:r>
              <a:rPr lang="en-US" sz="1000" dirty="0" smtClean="0"/>
              <a:t>(taken from: </a:t>
            </a:r>
            <a:r>
              <a:rPr lang="en-US" sz="1000" u="sng" dirty="0" smtClean="0"/>
              <a:t>Family Math</a:t>
            </a:r>
            <a:r>
              <a:rPr lang="en-US" sz="1000" dirty="0" smtClean="0"/>
              <a:t>, </a:t>
            </a:r>
            <a:r>
              <a:rPr lang="en-US" sz="1000" dirty="0" err="1" smtClean="0"/>
              <a:t>Stenmark</a:t>
            </a:r>
            <a:r>
              <a:rPr lang="en-US" sz="1000" dirty="0" smtClean="0"/>
              <a:t>, Thompson, </a:t>
            </a:r>
            <a:r>
              <a:rPr lang="en-US" sz="1000" dirty="0" err="1" smtClean="0"/>
              <a:t>Cossey</a:t>
            </a:r>
            <a:r>
              <a:rPr lang="en-US" sz="1000" dirty="0" smtClean="0"/>
              <a:t> (1986) Chapter One)</a:t>
            </a:r>
            <a:endParaRPr lang="en-US" sz="1900" dirty="0" smtClean="0"/>
          </a:p>
          <a:p>
            <a:pPr algn="ctr">
              <a:buNone/>
            </a:pPr>
            <a:endParaRPr lang="en-US" sz="1600" dirty="0"/>
          </a:p>
        </p:txBody>
      </p: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n-lt"/>
              </a:rPr>
              <a:t>What’s New?  What’s Changing?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300" dirty="0" smtClean="0"/>
          </a:p>
          <a:p>
            <a:r>
              <a:rPr lang="en-US" sz="2300" dirty="0" smtClean="0">
                <a:cs typeface="Big Caslon"/>
              </a:rPr>
              <a:t>NYS Mathematics Standards (2005) vs. Common Core Learning Standards (CCLS)</a:t>
            </a:r>
            <a:r>
              <a:rPr lang="en-US" dirty="0" smtClean="0">
                <a:cs typeface="Big Caslon"/>
              </a:rPr>
              <a:t>:</a:t>
            </a:r>
          </a:p>
          <a:p>
            <a:pPr>
              <a:buNone/>
            </a:pPr>
            <a:endParaRPr lang="en-US" dirty="0" smtClean="0">
              <a:cs typeface="Big Caslon"/>
            </a:endParaRPr>
          </a:p>
          <a:p>
            <a:pPr lvl="1"/>
            <a:r>
              <a:rPr lang="en-US" sz="2300" dirty="0" smtClean="0">
                <a:cs typeface="Big Caslon"/>
              </a:rPr>
              <a:t>Going deeper in content</a:t>
            </a:r>
          </a:p>
          <a:p>
            <a:pPr lvl="1">
              <a:buNone/>
            </a:pPr>
            <a:endParaRPr lang="en-US" sz="2300" dirty="0" smtClean="0">
              <a:cs typeface="Big Caslon"/>
            </a:endParaRPr>
          </a:p>
          <a:p>
            <a:pPr lvl="1"/>
            <a:r>
              <a:rPr lang="en-US" sz="2300" dirty="0" smtClean="0">
                <a:cs typeface="Big Caslon"/>
              </a:rPr>
              <a:t>Teaching Less, Learning More</a:t>
            </a:r>
          </a:p>
          <a:p>
            <a:pPr lvl="1">
              <a:buNone/>
            </a:pPr>
            <a:endParaRPr lang="en-US" sz="2300" dirty="0" smtClean="0">
              <a:cs typeface="Big Caslon"/>
            </a:endParaRPr>
          </a:p>
          <a:p>
            <a:pPr lvl="1"/>
            <a:r>
              <a:rPr lang="en-US" sz="2300" dirty="0" smtClean="0">
                <a:cs typeface="Big Caslon"/>
              </a:rPr>
              <a:t>Emphasis on Fluency, Understanding and Application</a:t>
            </a:r>
            <a:endParaRPr lang="en-US" sz="2300" dirty="0">
              <a:cs typeface="Big Caslo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124200"/>
            <a:ext cx="1605410" cy="1841500"/>
          </a:xfrm>
          <a:prstGeom prst="rect">
            <a:avLst/>
          </a:prstGeom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WHY CCLS?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Provides K-5 students with a </a:t>
            </a:r>
            <a:r>
              <a:rPr lang="en-US" b="1" dirty="0" smtClean="0"/>
              <a:t>SOLID</a:t>
            </a:r>
            <a:r>
              <a:rPr lang="en-US" dirty="0" smtClean="0"/>
              <a:t> foundation in whole numbers, multiplication, division, fractions and decimals</a:t>
            </a:r>
          </a:p>
          <a:p>
            <a:r>
              <a:rPr lang="en-US" dirty="0" smtClean="0"/>
              <a:t>Builds on the best state standards and helps to develop consistency among the states</a:t>
            </a:r>
          </a:p>
          <a:p>
            <a:r>
              <a:rPr lang="en-US" dirty="0" smtClean="0"/>
              <a:t>Stresses conceptual understanding and not only procedural skill</a:t>
            </a:r>
          </a:p>
          <a:p>
            <a:r>
              <a:rPr lang="en-US" dirty="0" smtClean="0"/>
              <a:t>Clear expectations across the country for teachers, parents and students</a:t>
            </a:r>
          </a:p>
          <a:p>
            <a:r>
              <a:rPr lang="en-US" dirty="0" smtClean="0"/>
              <a:t>Designed to ensure graduating high school students are prepared to go to college and enter the work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Six MATH Shifts in CCLS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/>
              <a:t>FOCUS</a:t>
            </a:r>
            <a:r>
              <a:rPr lang="en-US" sz="3100" dirty="0" smtClean="0"/>
              <a:t>: </a:t>
            </a:r>
            <a:r>
              <a:rPr lang="en-US" sz="1405" dirty="0" smtClean="0"/>
              <a:t>Teach Less, Learn More</a:t>
            </a:r>
          </a:p>
          <a:p>
            <a:r>
              <a:rPr lang="en-US" sz="3100" b="1" dirty="0" smtClean="0"/>
              <a:t>COHERENCE</a:t>
            </a:r>
            <a:r>
              <a:rPr lang="en-US" sz="3100" dirty="0" smtClean="0"/>
              <a:t>:</a:t>
            </a:r>
            <a:r>
              <a:rPr lang="en-US" sz="1600" dirty="0" smtClean="0"/>
              <a:t> </a:t>
            </a:r>
            <a:r>
              <a:rPr lang="en-US" sz="1405" dirty="0" smtClean="0"/>
              <a:t>Students build on previous years’ learning</a:t>
            </a:r>
          </a:p>
          <a:p>
            <a:r>
              <a:rPr lang="en-US" sz="3100" b="1" dirty="0" smtClean="0"/>
              <a:t>FLUENCY</a:t>
            </a:r>
            <a:r>
              <a:rPr lang="en-US" sz="3100" dirty="0" smtClean="0"/>
              <a:t>: </a:t>
            </a:r>
            <a:r>
              <a:rPr lang="en-US" sz="1405" dirty="0" smtClean="0"/>
              <a:t>Speed/Accuracy with Facts (4 operations)</a:t>
            </a:r>
          </a:p>
          <a:p>
            <a:r>
              <a:rPr lang="en-US" sz="3100" b="1" dirty="0" smtClean="0"/>
              <a:t>DEEP </a:t>
            </a:r>
            <a:r>
              <a:rPr lang="en-US" sz="3135" b="1" dirty="0" smtClean="0"/>
              <a:t>UNDERSTANDING</a:t>
            </a:r>
            <a:r>
              <a:rPr lang="en-US" sz="3135" dirty="0" smtClean="0"/>
              <a:t>: </a:t>
            </a:r>
          </a:p>
          <a:p>
            <a:pPr lvl="4"/>
            <a:r>
              <a:rPr lang="en-US" sz="1405" dirty="0" smtClean="0"/>
              <a:t>emphasize </a:t>
            </a:r>
            <a:r>
              <a:rPr lang="en-US" sz="1405" i="1" dirty="0" smtClean="0"/>
              <a:t>WHY</a:t>
            </a:r>
            <a:r>
              <a:rPr lang="en-US" sz="1405" dirty="0" smtClean="0"/>
              <a:t> not </a:t>
            </a:r>
            <a:r>
              <a:rPr lang="en-US" sz="1405" i="1" dirty="0" smtClean="0"/>
              <a:t>WHAT</a:t>
            </a:r>
          </a:p>
          <a:p>
            <a:r>
              <a:rPr lang="en-US" sz="3100" b="1" dirty="0" smtClean="0"/>
              <a:t>APPLICATION</a:t>
            </a:r>
            <a:r>
              <a:rPr lang="en-US" sz="3100" dirty="0" smtClean="0"/>
              <a:t>: </a:t>
            </a:r>
            <a:r>
              <a:rPr lang="en-US" sz="1529" dirty="0" smtClean="0"/>
              <a:t>ability to </a:t>
            </a:r>
            <a:r>
              <a:rPr lang="en-US" sz="1529" i="1" dirty="0" smtClean="0"/>
              <a:t>APPLY</a:t>
            </a:r>
            <a:r>
              <a:rPr lang="en-US" sz="1529" dirty="0" smtClean="0"/>
              <a:t> what they know</a:t>
            </a:r>
          </a:p>
          <a:p>
            <a:r>
              <a:rPr lang="en-US" sz="3100" b="1" dirty="0" smtClean="0"/>
              <a:t>DUAL INTENSITY</a:t>
            </a:r>
            <a:r>
              <a:rPr lang="en-US" sz="3100" dirty="0" smtClean="0"/>
              <a:t>: </a:t>
            </a:r>
          </a:p>
          <a:p>
            <a:pPr lvl="4"/>
            <a:r>
              <a:rPr lang="en-US" sz="1405" dirty="0" smtClean="0"/>
              <a:t>Balance between skill building and problem solving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3048000"/>
            <a:ext cx="1739900" cy="1600200"/>
          </a:xfrm>
          <a:prstGeom prst="rect">
            <a:avLst/>
          </a:prstGeom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CCLS Timeline: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2011-2012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Integration of the standards within math instruction</a:t>
            </a:r>
          </a:p>
          <a:p>
            <a:pPr lvl="1"/>
            <a:r>
              <a:rPr lang="en-US" dirty="0" smtClean="0"/>
              <a:t>NYS Math Exam based on </a:t>
            </a:r>
            <a:r>
              <a:rPr lang="en-US" u="sng" dirty="0" smtClean="0"/>
              <a:t>current</a:t>
            </a:r>
            <a:r>
              <a:rPr lang="en-US" dirty="0" smtClean="0"/>
              <a:t> state standards</a:t>
            </a:r>
          </a:p>
          <a:p>
            <a:r>
              <a:rPr lang="en-US" b="1" dirty="0" smtClean="0"/>
              <a:t>2012-2013</a:t>
            </a:r>
          </a:p>
          <a:p>
            <a:pPr lvl="1"/>
            <a:r>
              <a:rPr lang="en-US" dirty="0" smtClean="0"/>
              <a:t>Ongoing rollout of CCLS</a:t>
            </a:r>
          </a:p>
          <a:p>
            <a:pPr lvl="1"/>
            <a:r>
              <a:rPr lang="en-US" dirty="0" smtClean="0"/>
              <a:t>NYS transitional tests </a:t>
            </a:r>
            <a:r>
              <a:rPr lang="en-US" u="sng" dirty="0" smtClean="0"/>
              <a:t>aligned</a:t>
            </a:r>
            <a:r>
              <a:rPr lang="en-US" dirty="0" smtClean="0"/>
              <a:t> to CCLS</a:t>
            </a:r>
          </a:p>
          <a:p>
            <a:r>
              <a:rPr lang="en-US" b="1" dirty="0" smtClean="0"/>
              <a:t>2013-2014</a:t>
            </a:r>
          </a:p>
          <a:p>
            <a:pPr lvl="1"/>
            <a:r>
              <a:rPr lang="en-US" dirty="0" smtClean="0"/>
              <a:t>Full implementation of CCLS in schools</a:t>
            </a:r>
          </a:p>
          <a:p>
            <a:r>
              <a:rPr lang="en-US" b="1" dirty="0" smtClean="0"/>
              <a:t>2014-2015</a:t>
            </a:r>
          </a:p>
          <a:p>
            <a:pPr lvl="1"/>
            <a:r>
              <a:rPr lang="en-US" dirty="0" smtClean="0"/>
              <a:t>PARCC assessments (if adopted by Board of Regents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Basis for high quality assessments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716" y="990600"/>
            <a:ext cx="926084" cy="1298249"/>
          </a:xfrm>
          <a:prstGeom prst="rect">
            <a:avLst/>
          </a:prstGeom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>
                <a:latin typeface="+mn-lt"/>
              </a:rPr>
              <a:t>Math Instruction at PS 108</a:t>
            </a:r>
            <a:endParaRPr lang="en-US" sz="5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47751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400" dirty="0" smtClean="0"/>
              <a:t>Everyday Math Program </a:t>
            </a:r>
            <a:r>
              <a:rPr lang="en-US" sz="3200" dirty="0" smtClean="0"/>
              <a:t>Grades 2, 4 and 5</a:t>
            </a:r>
          </a:p>
          <a:p>
            <a:pPr lvl="1"/>
            <a:r>
              <a:rPr lang="en-US" dirty="0" smtClean="0"/>
              <a:t>Spiraled Curriculum Structure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sz="3400" dirty="0" err="1" smtClean="0"/>
              <a:t>enVision</a:t>
            </a:r>
            <a:r>
              <a:rPr lang="en-US" sz="3400" dirty="0" smtClean="0"/>
              <a:t> Math Program Grades K, 1 and 3</a:t>
            </a:r>
            <a:endParaRPr lang="en-US" dirty="0" smtClean="0"/>
          </a:p>
          <a:p>
            <a:pPr lvl="1"/>
            <a:r>
              <a:rPr lang="en-US" dirty="0" smtClean="0"/>
              <a:t>Mastery Structure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410200"/>
            <a:ext cx="1371599" cy="1104899"/>
          </a:xfrm>
          <a:prstGeom prst="rect">
            <a:avLst/>
          </a:prstGeom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>
                <a:latin typeface="+mn-lt"/>
              </a:rPr>
              <a:t>Problem Solving at PS 108</a:t>
            </a:r>
            <a:endParaRPr lang="en-US" sz="5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900" dirty="0" smtClean="0"/>
              <a:t>Looking at Student Tasks: NYC DOE directive</a:t>
            </a:r>
          </a:p>
          <a:p>
            <a:pPr>
              <a:buNone/>
            </a:pPr>
            <a:endParaRPr lang="en-US" sz="2900" dirty="0" smtClean="0"/>
          </a:p>
          <a:p>
            <a:r>
              <a:rPr lang="en-US" sz="2900" dirty="0" smtClean="0"/>
              <a:t>Introduction of Math Task Notebook/Folder School-wide</a:t>
            </a:r>
          </a:p>
          <a:p>
            <a:pPr lvl="1"/>
            <a:r>
              <a:rPr lang="en-US" dirty="0" smtClean="0"/>
              <a:t>Focus on open-ended tasks and articulation of mathematical thinking</a:t>
            </a:r>
          </a:p>
          <a:p>
            <a:pPr lvl="1"/>
            <a:r>
              <a:rPr lang="en-US" dirty="0" smtClean="0"/>
              <a:t>Four Square Model Template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1" y="5410200"/>
            <a:ext cx="1905000" cy="1091956"/>
          </a:xfrm>
          <a:prstGeom prst="rect">
            <a:avLst/>
          </a:prstGeom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 dirty="0" smtClean="0">
                <a:latin typeface="+mn-lt"/>
              </a:rPr>
              <a:t>Helping Our Students At Home:</a:t>
            </a:r>
            <a:br>
              <a:rPr lang="en-US" sz="4200" dirty="0" smtClean="0">
                <a:latin typeface="+mn-lt"/>
              </a:rPr>
            </a:br>
            <a:r>
              <a:rPr lang="en-US" sz="4200" dirty="0" smtClean="0">
                <a:latin typeface="+mn-lt"/>
              </a:rPr>
              <a:t>Parent and School Connection</a:t>
            </a:r>
            <a:endParaRPr lang="en-US" sz="4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500" dirty="0" smtClean="0"/>
          </a:p>
          <a:p>
            <a:r>
              <a:rPr lang="en-US" sz="2700" b="1" dirty="0" smtClean="0"/>
              <a:t>Helping My Child Succeed in Math</a:t>
            </a:r>
          </a:p>
          <a:p>
            <a:pPr lvl="1"/>
            <a:r>
              <a:rPr lang="en-US" sz="2400" dirty="0" smtClean="0"/>
              <a:t>Mastery of the Basic Facts</a:t>
            </a:r>
          </a:p>
          <a:p>
            <a:pPr lvl="1"/>
            <a:r>
              <a:rPr lang="en-US" sz="2400" dirty="0" smtClean="0"/>
              <a:t>Emphasis on Explaining Mathematical Thinking</a:t>
            </a:r>
          </a:p>
          <a:p>
            <a:pPr lvl="1"/>
            <a:r>
              <a:rPr lang="en-US" sz="2400" dirty="0" smtClean="0"/>
              <a:t>Math Websites</a:t>
            </a:r>
          </a:p>
          <a:p>
            <a:pPr lvl="1"/>
            <a:r>
              <a:rPr lang="en-US" sz="2400" dirty="0" smtClean="0"/>
              <a:t>Math Is All Around You…Find it, Use it!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383" y="4933972"/>
            <a:ext cx="1386817" cy="1733945"/>
          </a:xfrm>
          <a:prstGeom prst="rect">
            <a:avLst/>
          </a:prstGeom>
        </p:spPr>
      </p:pic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latin typeface="+mn-lt"/>
              </a:rPr>
              <a:t>MATHEMATICS AT HOME</a:t>
            </a:r>
            <a:endParaRPr lang="en-US" sz="5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57400"/>
            <a:ext cx="7418387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800" dirty="0" smtClean="0"/>
              <a:t>A Mathematical Environment</a:t>
            </a:r>
          </a:p>
          <a:p>
            <a:pPr algn="ctr">
              <a:buNone/>
            </a:pPr>
            <a:r>
              <a:rPr lang="en-US" sz="1000" dirty="0" smtClean="0"/>
              <a:t>(taken from: </a:t>
            </a:r>
            <a:r>
              <a:rPr lang="en-US" sz="1000" u="sng" dirty="0" smtClean="0"/>
              <a:t>Family Math</a:t>
            </a:r>
            <a:r>
              <a:rPr lang="en-US" sz="1000" dirty="0" smtClean="0"/>
              <a:t>, </a:t>
            </a:r>
            <a:r>
              <a:rPr lang="en-US" sz="1000" dirty="0" err="1" smtClean="0"/>
              <a:t>Stenmark</a:t>
            </a:r>
            <a:r>
              <a:rPr lang="en-US" sz="1000" dirty="0" smtClean="0"/>
              <a:t>, Thompson and </a:t>
            </a:r>
            <a:r>
              <a:rPr lang="en-US" sz="1000" dirty="0" err="1" smtClean="0"/>
              <a:t>Cossey</a:t>
            </a:r>
            <a:r>
              <a:rPr lang="en-US" sz="1000" dirty="0" smtClean="0"/>
              <a:t> (1986) Chapter One)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FontTx/>
              <a:buChar char="•"/>
            </a:pPr>
            <a:r>
              <a:rPr lang="en-US" sz="2200" dirty="0" smtClean="0"/>
              <a:t>Let Your Child Know That You Believe They Can Succeed</a:t>
            </a:r>
          </a:p>
          <a:p>
            <a:pPr algn="ctr">
              <a:buFontTx/>
              <a:buChar char="•"/>
            </a:pPr>
            <a:endParaRPr lang="en-US" sz="2200" dirty="0" smtClean="0"/>
          </a:p>
          <a:p>
            <a:pPr algn="ctr">
              <a:buFontTx/>
              <a:buChar char="•"/>
            </a:pPr>
            <a:r>
              <a:rPr lang="en-US" sz="2200" dirty="0" smtClean="0"/>
              <a:t>Be Ready to Talk With Your Child About Mathematics and Listen To What They Are Saying</a:t>
            </a:r>
          </a:p>
          <a:p>
            <a:pPr algn="ctr">
              <a:buFontTx/>
              <a:buChar char="•"/>
            </a:pPr>
            <a:endParaRPr lang="en-US" sz="2200" dirty="0" smtClean="0"/>
          </a:p>
          <a:p>
            <a:pPr algn="ctr">
              <a:buFontTx/>
              <a:buChar char="•"/>
            </a:pPr>
            <a:r>
              <a:rPr lang="en-US" sz="2200" dirty="0" smtClean="0"/>
              <a:t>Be More Concerned With The Processes of Doing Mathematics Than With Getting A Correct Answer</a:t>
            </a:r>
            <a:endParaRPr lang="en-US" sz="2200" dirty="0"/>
          </a:p>
        </p:txBody>
      </p: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213</TotalTime>
  <Words>483</Words>
  <Application>Microsoft Macintosh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PS 108</vt:lpstr>
      <vt:lpstr>What’s New?  What’s Changing?</vt:lpstr>
      <vt:lpstr>WHY CCLS?</vt:lpstr>
      <vt:lpstr>Six MATH Shifts in CCLS</vt:lpstr>
      <vt:lpstr>CCLS Timeline:</vt:lpstr>
      <vt:lpstr>Math Instruction at PS 108</vt:lpstr>
      <vt:lpstr>Problem Solving at PS 108</vt:lpstr>
      <vt:lpstr>Helping Our Students At Home: Parent and School Connection</vt:lpstr>
      <vt:lpstr>MATHEMATICS AT HOME</vt:lpstr>
      <vt:lpstr>MATHEMATICS AT HOME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108</dc:title>
  <dc:creator>NYCDOE Schools</dc:creator>
  <cp:lastModifiedBy>Teacher</cp:lastModifiedBy>
  <cp:revision>7</cp:revision>
  <cp:lastPrinted>2011-10-18T15:39:40Z</cp:lastPrinted>
  <dcterms:created xsi:type="dcterms:W3CDTF">2011-10-19T15:26:17Z</dcterms:created>
  <dcterms:modified xsi:type="dcterms:W3CDTF">2011-10-19T16:05:50Z</dcterms:modified>
</cp:coreProperties>
</file>